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063B-A94A-413B-9E23-DEF5C1D062EC}" type="datetimeFigureOut">
              <a:rPr lang="en-US" smtClean="0"/>
              <a:pPr/>
              <a:t>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BC34-4FD1-4152-A867-BC36C8B89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063B-A94A-413B-9E23-DEF5C1D062EC}" type="datetimeFigureOut">
              <a:rPr lang="en-US" smtClean="0"/>
              <a:pPr/>
              <a:t>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BC34-4FD1-4152-A867-BC36C8B89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063B-A94A-413B-9E23-DEF5C1D062EC}" type="datetimeFigureOut">
              <a:rPr lang="en-US" smtClean="0"/>
              <a:pPr/>
              <a:t>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BC34-4FD1-4152-A867-BC36C8B89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063B-A94A-413B-9E23-DEF5C1D062EC}" type="datetimeFigureOut">
              <a:rPr lang="en-US" smtClean="0"/>
              <a:pPr/>
              <a:t>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BC34-4FD1-4152-A867-BC36C8B89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063B-A94A-413B-9E23-DEF5C1D062EC}" type="datetimeFigureOut">
              <a:rPr lang="en-US" smtClean="0"/>
              <a:pPr/>
              <a:t>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BC34-4FD1-4152-A867-BC36C8B89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063B-A94A-413B-9E23-DEF5C1D062EC}" type="datetimeFigureOut">
              <a:rPr lang="en-US" smtClean="0"/>
              <a:pPr/>
              <a:t>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BC34-4FD1-4152-A867-BC36C8B89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063B-A94A-413B-9E23-DEF5C1D062EC}" type="datetimeFigureOut">
              <a:rPr lang="en-US" smtClean="0"/>
              <a:pPr/>
              <a:t>1/5/2016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BC34-4FD1-4152-A867-BC36C8B89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063B-A94A-413B-9E23-DEF5C1D062EC}" type="datetimeFigureOut">
              <a:rPr lang="en-US" smtClean="0"/>
              <a:pPr/>
              <a:t>1/5/2016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BC34-4FD1-4152-A867-BC36C8B89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063B-A94A-413B-9E23-DEF5C1D062EC}" type="datetimeFigureOut">
              <a:rPr lang="en-US" smtClean="0"/>
              <a:pPr/>
              <a:t>1/5/2016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BC34-4FD1-4152-A867-BC36C8B89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063B-A94A-413B-9E23-DEF5C1D062EC}" type="datetimeFigureOut">
              <a:rPr lang="en-US" smtClean="0"/>
              <a:pPr/>
              <a:t>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BC34-4FD1-4152-A867-BC36C8B89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063B-A94A-413B-9E23-DEF5C1D062EC}" type="datetimeFigureOut">
              <a:rPr lang="en-US" smtClean="0"/>
              <a:pPr/>
              <a:t>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BC34-4FD1-4152-A867-BC36C8B89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063B-A94A-413B-9E23-DEF5C1D062EC}" type="datetimeFigureOut">
              <a:rPr lang="en-US" smtClean="0"/>
              <a:pPr/>
              <a:t>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BC34-4FD1-4152-A867-BC36C8B89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037" y="1825624"/>
            <a:ext cx="7772400" cy="2811031"/>
          </a:xfrm>
        </p:spPr>
        <p:txBody>
          <a:bodyPr>
            <a:normAutofit/>
          </a:bodyPr>
          <a:lstStyle/>
          <a:p>
            <a:r>
              <a:rPr lang="en-US" dirty="0" smtClean="0"/>
              <a:t>FRC Robot Electronics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39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Potentiometer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3795" name="FA5C766C-FD2E-4B5F-B8CB-4BB439D227B8" descr="E15A4DCE-B310-4055-A6B5-490709FE5F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087" y="2221035"/>
            <a:ext cx="2047586" cy="21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5B785440-82E4-4C91-B96D-082C57AE3A1E" descr="8767E0B5-FF7E-4F49-9B4B-822EA2D6DF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4270" y="1720267"/>
            <a:ext cx="3707867" cy="1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65458" y="1736432"/>
            <a:ext cx="1138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(PWM Red)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26909" y="3306614"/>
            <a:ext cx="125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(PWM Black)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2798613"/>
            <a:ext cx="1325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(PWM White)</a:t>
            </a:r>
            <a:endParaRPr lang="en-US" sz="1600" dirty="0"/>
          </a:p>
        </p:txBody>
      </p:sp>
      <p:sp>
        <p:nvSpPr>
          <p:cNvPr id="13" name="Circular Arrow 12"/>
          <p:cNvSpPr/>
          <p:nvPr/>
        </p:nvSpPr>
        <p:spPr>
          <a:xfrm flipH="1">
            <a:off x="4895273" y="4987650"/>
            <a:ext cx="640080" cy="64008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5891" y="3983196"/>
            <a:ext cx="115448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Pin    Color</a:t>
            </a:r>
          </a:p>
          <a:p>
            <a:r>
              <a:rPr lang="en-US" sz="1400" dirty="0" smtClean="0"/>
              <a:t>  1        Red +</a:t>
            </a:r>
          </a:p>
          <a:p>
            <a:r>
              <a:rPr lang="en-US" sz="1400" dirty="0" smtClean="0"/>
              <a:t>  2        White</a:t>
            </a:r>
          </a:p>
          <a:p>
            <a:r>
              <a:rPr lang="en-US" sz="1400" dirty="0" smtClean="0"/>
              <a:t>  3        Black 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9923" y="3985507"/>
            <a:ext cx="115448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Pin    Color</a:t>
            </a:r>
          </a:p>
          <a:p>
            <a:r>
              <a:rPr lang="en-US" sz="1400" dirty="0" smtClean="0"/>
              <a:t>  1        Black -</a:t>
            </a:r>
          </a:p>
          <a:p>
            <a:r>
              <a:rPr lang="en-US" sz="1400" dirty="0" smtClean="0"/>
              <a:t>  2        White</a:t>
            </a:r>
          </a:p>
          <a:p>
            <a:r>
              <a:rPr lang="en-US" sz="1400" dirty="0" smtClean="0"/>
              <a:t>  3         Red +</a:t>
            </a:r>
          </a:p>
        </p:txBody>
      </p:sp>
      <p:sp>
        <p:nvSpPr>
          <p:cNvPr id="16" name="Circular Arrow 15"/>
          <p:cNvSpPr/>
          <p:nvPr/>
        </p:nvSpPr>
        <p:spPr>
          <a:xfrm>
            <a:off x="6460834" y="5001504"/>
            <a:ext cx="640080" cy="64008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1310" y="5264726"/>
            <a:ext cx="1029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Increasing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6302532" y="5294808"/>
            <a:ext cx="10299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Increasing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126836" y="4655127"/>
            <a:ext cx="2626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WPILib Class:  AnalogChannel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Quadrature Encoder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http://frc-labs.com/wp-content/uploads/2012/03/384-AM_encoder_s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43" y="1372465"/>
            <a:ext cx="4425662" cy="2807529"/>
          </a:xfrm>
          <a:prstGeom prst="rect">
            <a:avLst/>
          </a:prstGeom>
          <a:noFill/>
        </p:spPr>
      </p:pic>
      <p:pic>
        <p:nvPicPr>
          <p:cNvPr id="1028" name="Picture 4" descr="http://frc-labs.com/wp-content/uploads/2012/03/encod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3830" y="1560945"/>
            <a:ext cx="4172174" cy="2299856"/>
          </a:xfrm>
          <a:prstGeom prst="rect">
            <a:avLst/>
          </a:prstGeom>
          <a:noFill/>
        </p:spPr>
      </p:pic>
      <p:pic>
        <p:nvPicPr>
          <p:cNvPr id="1030" name="Picture 6" descr="http://tutorial.cytron.com.my/wp-content/uploads/2012/01/clip_image0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4122" y="4348018"/>
            <a:ext cx="4296352" cy="1675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7236" y="4396509"/>
            <a:ext cx="2056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WPILib Class:  Encoder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Gyro/Accelerometer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4820" name="Picture 4" descr="https://encrypted-tbn1.gstatic.com/images?q=tbn:ANd9GcQZK2jk2KHMUcMFvSecAvH78WrGnC3Qq38NsPZTufbNIgTaEhU5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867" y="2586900"/>
            <a:ext cx="4831231" cy="25485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88728" y="207818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PWM Black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34911" y="2724727"/>
            <a:ext cx="111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PWM 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4148" y="3389743"/>
            <a:ext cx="132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PWM White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216073" y="2253673"/>
            <a:ext cx="637310" cy="58189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271491" y="2909456"/>
            <a:ext cx="609602" cy="14778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262255" y="3269673"/>
            <a:ext cx="628075" cy="29556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2291" y="1681018"/>
            <a:ext cx="155593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SPI Port</a:t>
            </a:r>
          </a:p>
          <a:p>
            <a:r>
              <a:rPr lang="en-US" sz="1600" dirty="0" smtClean="0"/>
              <a:t>(4 Digital Inputs)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038764" y="2202873"/>
            <a:ext cx="198582" cy="70658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2727" y="5061527"/>
            <a:ext cx="928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I2C Port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145310" y="4387273"/>
            <a:ext cx="914399" cy="68349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32000" y="4941455"/>
            <a:ext cx="202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Accelerometer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969163" y="4922982"/>
            <a:ext cx="777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Gyro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560945" y="5486400"/>
            <a:ext cx="2600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WPILib Class:  Accelerometer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93672" y="5486400"/>
            <a:ext cx="1770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WPILib Class:  Gyro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Photoelectric Sensors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 descr="CX3-AN-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102" y="1619826"/>
            <a:ext cx="1843809" cy="1843809"/>
          </a:xfrm>
          <a:prstGeom prst="rect">
            <a:avLst/>
          </a:prstGeom>
          <a:noFill/>
        </p:spPr>
      </p:pic>
      <p:pic>
        <p:nvPicPr>
          <p:cNvPr id="1027" name="01C802CB-3769-4E64-88BA-777A4E068E55" descr="36F489C7-6794-4E24-A57E-D8166B83EA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6676" y="1759238"/>
            <a:ext cx="3126633" cy="149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88736" y="2022764"/>
            <a:ext cx="113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+12/24 Vdc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825682" y="2733964"/>
            <a:ext cx="1091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-12/24 Vdc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585536" y="2346036"/>
            <a:ext cx="1735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Digital Input Signal</a:t>
            </a:r>
            <a:endParaRPr lang="en-US" sz="16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593109" y="3745492"/>
          <a:ext cx="4013199" cy="1362075"/>
        </p:xfrm>
        <a:graphic>
          <a:graphicData uri="http://schemas.openxmlformats.org/drawingml/2006/table">
            <a:tbl>
              <a:tblPr/>
              <a:tblGrid>
                <a:gridCol w="2312745"/>
                <a:gridCol w="850227"/>
                <a:gridCol w="850227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Photoelectric Sensors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Range 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Range       (mm)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Diffuse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Diffuse with Background Suppression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0.59 to 5.91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to 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Polarized Reflective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Through-beam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08219" y="5421746"/>
            <a:ext cx="2341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WPILib Class:  DigitalInput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 Switches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8" name="Picture 4" descr="http://www.allproducts.com/ee/switronic-1/micro_switch_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5465" y="1385455"/>
            <a:ext cx="1905000" cy="1905000"/>
          </a:xfrm>
          <a:prstGeom prst="rect">
            <a:avLst/>
          </a:prstGeom>
          <a:noFill/>
        </p:spPr>
      </p:pic>
      <p:pic>
        <p:nvPicPr>
          <p:cNvPr id="1030" name="Picture 6" descr="https://www.bananarobotics.com/shop/image/cache/data/sku/BR/0/1/0/0/8/BR010083-Micro-Switch-with-Roller-Lever/Micro-Switch-with-Roller-Lever-6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357" y="3223492"/>
            <a:ext cx="1719408" cy="1719408"/>
          </a:xfrm>
          <a:prstGeom prst="rect">
            <a:avLst/>
          </a:prstGeom>
          <a:noFill/>
        </p:spPr>
      </p:pic>
      <p:pic>
        <p:nvPicPr>
          <p:cNvPr id="1032" name="Picture 8" descr="http://m4.sourcingmap.com/photo_new/20111101/g/ux_a11110100ux0020_ux_g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6126" y="1485901"/>
            <a:ext cx="1695449" cy="169544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42689" y="4461163"/>
            <a:ext cx="2341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WPILib Class:  DigitalInput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7055" y="3482109"/>
            <a:ext cx="3163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Used to detect limit of travel</a:t>
            </a:r>
          </a:p>
          <a:p>
            <a:pPr algn="ctr"/>
            <a:r>
              <a:rPr lang="en-US" sz="2000" dirty="0" smtClean="0"/>
              <a:t> or stop positions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Ultrasonic Rangefinder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6868" name="Picture 4" descr="R93-SRF04 Product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1094" y="1173018"/>
            <a:ext cx="2795876" cy="2795877"/>
          </a:xfrm>
          <a:prstGeom prst="rect">
            <a:avLst/>
          </a:prstGeom>
          <a:noFill/>
        </p:spPr>
      </p:pic>
      <p:pic>
        <p:nvPicPr>
          <p:cNvPr id="36870" name="Picture 6" descr="Ping-Response Ultrasonic sens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940" y="3123039"/>
            <a:ext cx="2624570" cy="28105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50182" y="1976581"/>
            <a:ext cx="2069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Ping-Response</a:t>
            </a:r>
          </a:p>
          <a:p>
            <a:r>
              <a:rPr lang="en-US" sz="1400" dirty="0" smtClean="0"/>
              <a:t>(Digital Input and Output)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006763" y="1662545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Analog</a:t>
            </a:r>
            <a:endParaRPr lang="en-US" b="1" u="sng" dirty="0"/>
          </a:p>
        </p:txBody>
      </p:sp>
      <p:pic>
        <p:nvPicPr>
          <p:cNvPr id="36871" name="E19E1440-2695-4A16-9D14-E88472ADBE8F" descr="F7778404-B4DA-498B-B1C9-C996D286794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60" y="1958112"/>
            <a:ext cx="3888508" cy="194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22400" y="4202546"/>
            <a:ext cx="15917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GND  - PWM Black</a:t>
            </a:r>
          </a:p>
          <a:p>
            <a:r>
              <a:rPr lang="en-US" sz="1400" dirty="0" smtClean="0"/>
              <a:t>  +5    - PWM Red</a:t>
            </a:r>
          </a:p>
          <a:p>
            <a:r>
              <a:rPr lang="en-US" sz="1400" dirty="0" smtClean="0"/>
              <a:t> AN    - PWM White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257964" y="5212080"/>
            <a:ext cx="2214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WPILib Class:  Ultrasonic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800" y="5212080"/>
            <a:ext cx="257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WPILib Class: AnalogChannel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Effect Sensors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 descr="Hamlin, Inc. Stainless Steel M12 Geartoo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265" y="1607126"/>
            <a:ext cx="1905000" cy="1276350"/>
          </a:xfrm>
          <a:prstGeom prst="rect">
            <a:avLst/>
          </a:prstGeom>
          <a:noFill/>
        </p:spPr>
      </p:pic>
      <p:pic>
        <p:nvPicPr>
          <p:cNvPr id="1028" name="Picture 4" descr="http://m.eet.com/media/1075227/0307feat2fig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0921" y="1466993"/>
            <a:ext cx="2550679" cy="1941005"/>
          </a:xfrm>
          <a:prstGeom prst="rect">
            <a:avLst/>
          </a:prstGeom>
          <a:noFill/>
        </p:spPr>
      </p:pic>
      <p:pic>
        <p:nvPicPr>
          <p:cNvPr id="1030" name="Picture 6" descr="http://www.pe-ltd.com/joomla/components/com_virtuemart/shop_image/product/Hall_Effect_Cran_4e8a4277c905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363" y="3118144"/>
            <a:ext cx="3426691" cy="30008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10545" y="4027054"/>
            <a:ext cx="2250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WPILib Class:  GearTooth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2770" name="Picture 2" descr="http://upload.wikimedia.org/wikipedia/commons/thumb/9/91/PID_en_updated_feedback.svg/300px-PID_en_updated_feedbac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95" y="1560945"/>
            <a:ext cx="4918364" cy="32789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20640" y="2909454"/>
            <a:ext cx="279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Proportional</a:t>
            </a:r>
            <a:r>
              <a:rPr lang="en-US" dirty="0" smtClean="0"/>
              <a:t>:  Present Error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20640" y="3611416"/>
            <a:ext cx="365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Integral</a:t>
            </a:r>
            <a:r>
              <a:rPr lang="en-US" dirty="0" smtClean="0"/>
              <a:t>:  Accumulation of Past Errors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20640" y="4331856"/>
            <a:ext cx="369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Derivative</a:t>
            </a:r>
            <a:r>
              <a:rPr lang="en-US" dirty="0" smtClean="0"/>
              <a:t>:  Prediction of Future Error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60642"/>
            <a:ext cx="8229600" cy="1143000"/>
          </a:xfrm>
        </p:spPr>
        <p:txBody>
          <a:bodyPr/>
          <a:lstStyle/>
          <a:p>
            <a:r>
              <a:rPr lang="en-US" dirty="0" smtClean="0"/>
              <a:t>NI RoboRIO</a:t>
            </a:r>
            <a:endParaRPr lang="en-U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99" y="863601"/>
            <a:ext cx="5501875" cy="541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82880" y="5090160"/>
            <a:ext cx="218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 = Controller Area Network</a:t>
            </a:r>
          </a:p>
          <a:p>
            <a:r>
              <a:rPr lang="en-US" sz="1200" dirty="0" smtClean="0"/>
              <a:t>DIO = Digital Input / Output</a:t>
            </a:r>
          </a:p>
          <a:p>
            <a:r>
              <a:rPr lang="en-US" sz="1200" dirty="0" smtClean="0"/>
              <a:t>I2C = Inter-Integrated Circuit</a:t>
            </a:r>
          </a:p>
          <a:p>
            <a:r>
              <a:rPr lang="en-US" sz="1200" dirty="0" smtClean="0"/>
              <a:t>MXP = myRIO Expansion Port</a:t>
            </a:r>
          </a:p>
          <a:p>
            <a:r>
              <a:rPr lang="en-US" sz="1200" dirty="0" smtClean="0"/>
              <a:t>PWM = Pulse Width Modulation</a:t>
            </a:r>
          </a:p>
          <a:p>
            <a:r>
              <a:rPr lang="en-US" sz="1200" dirty="0" smtClean="0"/>
              <a:t>RS232 = Serial Port Standard</a:t>
            </a:r>
          </a:p>
          <a:p>
            <a:r>
              <a:rPr lang="en-US" sz="1200" dirty="0" smtClean="0"/>
              <a:t>RSL = Robot Signal Light</a:t>
            </a:r>
          </a:p>
          <a:p>
            <a:r>
              <a:rPr lang="en-US" sz="1200" dirty="0" smtClean="0"/>
              <a:t>SPI  = Serial Peripheral Interface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152996" y="954116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12v Power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2996" y="761076"/>
            <a:ext cx="83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USB Device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9557" y="974436"/>
            <a:ext cx="99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Ethernet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8117" y="964276"/>
            <a:ext cx="488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51872" y="602800"/>
            <a:ext cx="125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Status LEDs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97269" y="4320582"/>
            <a:ext cx="114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PWM (10)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6837" y="1655156"/>
            <a:ext cx="7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7957" y="2122516"/>
            <a:ext cx="47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I2C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17" y="2600036"/>
            <a:ext cx="84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RS-232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2837" y="3250276"/>
            <a:ext cx="114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DIO (10)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74277" y="5790276"/>
            <a:ext cx="144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Analog IN (4)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477" y="5790276"/>
            <a:ext cx="114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Relay (4)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93077" y="5790276"/>
            <a:ext cx="7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RSL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214553" y="5476240"/>
            <a:ext cx="12007" cy="35652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212080" y="5476240"/>
            <a:ext cx="38794" cy="38700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714310" y="4162698"/>
            <a:ext cx="635396" cy="34029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849120" y="3454400"/>
            <a:ext cx="833120" cy="6096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765993" y="2743200"/>
            <a:ext cx="967047" cy="2124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74553" y="2286926"/>
            <a:ext cx="1068647" cy="1311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664393" y="1839886"/>
            <a:ext cx="1058487" cy="1819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731193" y="1260766"/>
            <a:ext cx="611447" cy="3343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65040" y="1351280"/>
            <a:ext cx="40640" cy="447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911600" y="1361440"/>
            <a:ext cx="142240" cy="28448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374640" y="1270000"/>
            <a:ext cx="71120" cy="457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065520" y="1240446"/>
            <a:ext cx="282633" cy="40547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1"/>
          </p:cNvCxnSpPr>
          <p:nvPr/>
        </p:nvCxnSpPr>
        <p:spPr>
          <a:xfrm flipH="1">
            <a:off x="6540137" y="787466"/>
            <a:ext cx="711735" cy="105004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046153" y="5476240"/>
            <a:ext cx="194887" cy="36668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66276" y="761076"/>
            <a:ext cx="83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USB  Host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35397" y="4022436"/>
            <a:ext cx="70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MXP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645920" y="4185920"/>
            <a:ext cx="2326640" cy="13208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252799" y="5661829"/>
            <a:ext cx="134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Pin Spacing = 0.1”</a:t>
            </a:r>
          </a:p>
          <a:p>
            <a:r>
              <a:rPr lang="en-US" sz="1200" dirty="0" smtClean="0"/>
              <a:t>I/O Spacing = 0.3”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02480" y="6055360"/>
            <a:ext cx="1863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12-bit ADC with 0-5v range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7239735" y="5195921"/>
            <a:ext cx="134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Dimensions:</a:t>
            </a:r>
          </a:p>
          <a:p>
            <a:pPr algn="ctr"/>
            <a:r>
              <a:rPr lang="en-US" sz="1200" dirty="0" smtClean="0"/>
              <a:t>5.7” x 5.6” x 1.3”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74264" y="904228"/>
            <a:ext cx="209586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Power:  Green=OK</a:t>
            </a:r>
          </a:p>
          <a:p>
            <a:r>
              <a:rPr lang="en-US" sz="1200" dirty="0" smtClean="0"/>
              <a:t>               Amber=Brownout</a:t>
            </a:r>
          </a:p>
          <a:p>
            <a:r>
              <a:rPr lang="en-US" sz="1200" dirty="0" smtClean="0"/>
              <a:t>                Red=Fault</a:t>
            </a:r>
          </a:p>
          <a:p>
            <a:r>
              <a:rPr lang="en-US" sz="1200" dirty="0" smtClean="0"/>
              <a:t>Status: On=Booting</a:t>
            </a:r>
          </a:p>
          <a:p>
            <a:r>
              <a:rPr lang="en-US" sz="1200" dirty="0" smtClean="0"/>
              <a:t>              Off=OK</a:t>
            </a:r>
          </a:p>
          <a:p>
            <a:r>
              <a:rPr lang="en-US" sz="1200" dirty="0" smtClean="0"/>
              <a:t>               Blinking=Error</a:t>
            </a:r>
          </a:p>
          <a:p>
            <a:r>
              <a:rPr lang="en-US" sz="1200" dirty="0" smtClean="0"/>
              <a:t>Radio: NA</a:t>
            </a:r>
          </a:p>
          <a:p>
            <a:r>
              <a:rPr lang="en-US" sz="1200" dirty="0" smtClean="0"/>
              <a:t>Comm: Off=None</a:t>
            </a:r>
          </a:p>
          <a:p>
            <a:r>
              <a:rPr lang="en-US" sz="1200" dirty="0" smtClean="0"/>
              <a:t>               Red Solid=No Code</a:t>
            </a:r>
          </a:p>
          <a:p>
            <a:r>
              <a:rPr lang="en-US" sz="1200" dirty="0" smtClean="0"/>
              <a:t>               Red Blink=E-Stop</a:t>
            </a:r>
          </a:p>
          <a:p>
            <a:r>
              <a:rPr lang="en-US" sz="1200" dirty="0" smtClean="0"/>
              <a:t>               Green Solid=OK</a:t>
            </a:r>
          </a:p>
          <a:p>
            <a:r>
              <a:rPr lang="en-US" sz="1200" dirty="0" smtClean="0"/>
              <a:t>Mode: Off= Disabled</a:t>
            </a:r>
          </a:p>
          <a:p>
            <a:r>
              <a:rPr lang="en-US" sz="1200" dirty="0" smtClean="0"/>
              <a:t>              Green=Autonomous</a:t>
            </a:r>
          </a:p>
          <a:p>
            <a:r>
              <a:rPr lang="en-US" sz="1200" dirty="0" smtClean="0"/>
              <a:t>               Amber=Teleop</a:t>
            </a:r>
          </a:p>
          <a:p>
            <a:r>
              <a:rPr lang="en-US" sz="1200" dirty="0" smtClean="0"/>
              <a:t>               Red=Test</a:t>
            </a:r>
          </a:p>
          <a:p>
            <a:r>
              <a:rPr lang="en-US" sz="1200" dirty="0" smtClean="0"/>
              <a:t>RSL: Off=Robot Off</a:t>
            </a:r>
          </a:p>
          <a:p>
            <a:r>
              <a:rPr lang="en-US" sz="1200" dirty="0" smtClean="0"/>
              <a:t>         On=Robot Disabled</a:t>
            </a:r>
          </a:p>
          <a:p>
            <a:r>
              <a:rPr lang="en-US" sz="1200" dirty="0" smtClean="0"/>
              <a:t>         Blinking=Robot Enabled</a:t>
            </a:r>
          </a:p>
          <a:p>
            <a:r>
              <a:rPr lang="en-US" sz="1200" dirty="0" smtClean="0"/>
              <a:t>                   	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11649" y="4757649"/>
            <a:ext cx="155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Accelerometer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6090249" y="4804913"/>
            <a:ext cx="1247955" cy="11789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RoboRIO MXP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21397" y="1238596"/>
            <a:ext cx="233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myRIO Expansion 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9600" y="1960880"/>
            <a:ext cx="34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Shared:</a:t>
            </a:r>
          </a:p>
          <a:p>
            <a:r>
              <a:rPr lang="en-US" sz="1600" dirty="0" smtClean="0"/>
              <a:t>   10 - PWM Outputs </a:t>
            </a:r>
          </a:p>
          <a:p>
            <a:r>
              <a:rPr lang="en-US" sz="1600" dirty="0" smtClean="0"/>
              <a:t>        (Disabled when Robot is Disabled)</a:t>
            </a:r>
          </a:p>
          <a:p>
            <a:r>
              <a:rPr lang="en-US" sz="1600" dirty="0" smtClean="0"/>
              <a:t>   16 - DIO </a:t>
            </a:r>
          </a:p>
          <a:p>
            <a:r>
              <a:rPr lang="en-US" sz="1600" dirty="0" smtClean="0"/>
              <a:t>     1 - I2C Port</a:t>
            </a:r>
          </a:p>
          <a:p>
            <a:r>
              <a:rPr lang="en-US" sz="1600" dirty="0" smtClean="0"/>
              <a:t>     1 - SPI Port</a:t>
            </a:r>
          </a:p>
          <a:p>
            <a:endParaRPr lang="en-US" sz="1600" dirty="0" smtClean="0"/>
          </a:p>
          <a:p>
            <a:r>
              <a:rPr lang="en-US" sz="1600" dirty="0" smtClean="0"/>
              <a:t>4 - Analog Inputs</a:t>
            </a:r>
          </a:p>
          <a:p>
            <a:r>
              <a:rPr lang="en-US" sz="1600" dirty="0" smtClean="0"/>
              <a:t>2 - Analog Outputs</a:t>
            </a:r>
          </a:p>
          <a:p>
            <a:r>
              <a:rPr lang="en-US" sz="1600" dirty="0" smtClean="0"/>
              <a:t>1 - RS-232 Port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  <p:pic>
        <p:nvPicPr>
          <p:cNvPr id="6147" name="Picture 3" descr="http://www.usfirst.org/sites/default/files/pictures/blo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735" y="1580164"/>
            <a:ext cx="5239385" cy="3792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Regulator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1986" name="AutoShape 2" descr="Voltage Regulator Mod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88" name="AutoShape 4" descr="https://wpilib.screenstepslive.com/s/4485/m/24166/l/144968-2015-frc-control-system-hardware-overview/show_image?image_id=46158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6" name="AutoShape 2" descr="https://wpilib.screenstepslive.com/s/4485/m/24166/l/144968-2015-frc-control-system-hardware-overview/show_image?image_id=46158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AutoShape 4" descr="Pneumatics Control Mod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Voltage Regulator Mod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7815" y="2360295"/>
            <a:ext cx="3165288" cy="29533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48116" y="1573876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12v Power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26313" y="1880526"/>
            <a:ext cx="62807" cy="71027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45316" y="2965796"/>
            <a:ext cx="137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Radio Power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014720" y="3120046"/>
            <a:ext cx="739834" cy="1311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24996" y="3544916"/>
            <a:ext cx="171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Camera Power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035040" y="3627120"/>
            <a:ext cx="668714" cy="9236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7236" y="3158836"/>
            <a:ext cx="171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 Circuits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6276" y="4235796"/>
            <a:ext cx="171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 Circuits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045200" y="4236720"/>
            <a:ext cx="749994" cy="18380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172394" y="3333406"/>
            <a:ext cx="601286" cy="7019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948874" y="3465486"/>
            <a:ext cx="845126" cy="65947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Pneumatics Control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9938" name="Picture 2" descr="Pneumatics Control Mod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7015" y="2031682"/>
            <a:ext cx="2884213" cy="3454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61476" y="1299556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12v Power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17753" y="1596046"/>
            <a:ext cx="93287" cy="56803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57636" y="2549236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547360" y="2703486"/>
            <a:ext cx="729673" cy="22259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1"/>
          </p:cNvCxnSpPr>
          <p:nvPr/>
        </p:nvCxnSpPr>
        <p:spPr>
          <a:xfrm flipH="1" flipV="1">
            <a:off x="5527041" y="4114800"/>
            <a:ext cx="679795" cy="2118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06836" y="3951316"/>
            <a:ext cx="132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Solenoid (4)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4756" y="3930996"/>
            <a:ext cx="132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Solenoid (4)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235200" y="4084320"/>
            <a:ext cx="690880" cy="2032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8356" y="2955636"/>
            <a:ext cx="144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Compressor Relay Output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889760" y="3169920"/>
            <a:ext cx="995680" cy="101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01716" y="2000596"/>
            <a:ext cx="1352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Pressure Switch Input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123440" y="2479040"/>
            <a:ext cx="75184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Distribution Panel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 descr="Power Distribution Pa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860686" y="746057"/>
            <a:ext cx="3666153" cy="58524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3097" y="1248757"/>
            <a:ext cx="173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(4)</a:t>
            </a:r>
          </a:p>
          <a:p>
            <a:r>
              <a:rPr lang="en-US" dirty="0" smtClean="0"/>
              <a:t>40 amp Circuits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3897" y="5485477"/>
            <a:ext cx="173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amp Circuits</a:t>
            </a:r>
          </a:p>
          <a:p>
            <a:pPr algn="ctr"/>
            <a:r>
              <a:rPr lang="en-US" dirty="0" smtClean="0"/>
              <a:t>(4)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1416" y="1240042"/>
            <a:ext cx="195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(4)</a:t>
            </a:r>
          </a:p>
          <a:p>
            <a:r>
              <a:rPr lang="en-US" dirty="0" smtClean="0"/>
              <a:t>20/30 amp Circuits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0776" y="5476762"/>
            <a:ext cx="195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20/30 amp Circuits</a:t>
            </a:r>
          </a:p>
          <a:p>
            <a:pPr algn="ctr"/>
            <a:r>
              <a:rPr lang="en-US" dirty="0" smtClean="0"/>
              <a:t>(4)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923" y="3824778"/>
            <a:ext cx="115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+ 12 Volts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74495" y="4578466"/>
            <a:ext cx="99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-12 Volts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79295" y="1540626"/>
            <a:ext cx="5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223760" y="1788160"/>
            <a:ext cx="751841" cy="52832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7855" y="4314306"/>
            <a:ext cx="103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RoboRIO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310641" y="3931920"/>
            <a:ext cx="568959" cy="44704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0255" y="3450706"/>
            <a:ext cx="70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30415" y="2668386"/>
            <a:ext cx="70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VRM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046481" y="3637280"/>
            <a:ext cx="873759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46481" y="2854960"/>
            <a:ext cx="843279" cy="53848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1920" y="2926080"/>
            <a:ext cx="1148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Voltage Regulator Module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3677920"/>
            <a:ext cx="1148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Pneumatic Control Module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Controllers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36" y="1982355"/>
            <a:ext cx="2785919" cy="278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1254" y="2232891"/>
            <a:ext cx="2625436" cy="231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6335" y="2000827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88290" y="1342968"/>
            <a:ext cx="11730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Jaguar</a:t>
            </a:r>
          </a:p>
          <a:p>
            <a:r>
              <a:rPr lang="en-US" sz="1400" dirty="0" smtClean="0"/>
              <a:t>VEX Robotics</a:t>
            </a:r>
          </a:p>
          <a:p>
            <a:pPr algn="ctr"/>
            <a:r>
              <a:rPr lang="en-US" sz="1400" dirty="0" smtClean="0"/>
              <a:t>15 Khz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528290" y="1454727"/>
            <a:ext cx="21058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Talon</a:t>
            </a:r>
          </a:p>
          <a:p>
            <a:r>
              <a:rPr lang="en-US" sz="1400" dirty="0" smtClean="0"/>
              <a:t>Cross the Road Electronics</a:t>
            </a:r>
          </a:p>
          <a:p>
            <a:pPr algn="ctr"/>
            <a:r>
              <a:rPr lang="en-US" sz="1400" dirty="0" smtClean="0"/>
              <a:t>15 Khz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4691" y="1460269"/>
            <a:ext cx="17918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Victor 888/884</a:t>
            </a:r>
          </a:p>
          <a:p>
            <a:r>
              <a:rPr lang="en-US" sz="1400" dirty="0" smtClean="0"/>
              <a:t>       VEX Robotics</a:t>
            </a:r>
          </a:p>
          <a:p>
            <a:pPr algn="ctr"/>
            <a:r>
              <a:rPr lang="en-US" sz="1400" dirty="0" smtClean="0"/>
              <a:t>1 Khz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6763" y="4729018"/>
            <a:ext cx="171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Interface:  PWM</a:t>
            </a:r>
          </a:p>
          <a:p>
            <a:r>
              <a:rPr lang="en-US" dirty="0" smtClean="0"/>
              <a:t>                   CAN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44091" y="4749862"/>
            <a:ext cx="17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Interface:  PWM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505763" y="4777570"/>
            <a:ext cx="17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Interface:  PWM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77454" y="5273963"/>
            <a:ext cx="2207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(CAN = Controller Area Network)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080654" y="5486400"/>
            <a:ext cx="1948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WPILib Class:  Jaguar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05381" y="5486400"/>
            <a:ext cx="1816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WPILib Class:  Talon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1637" y="5486400"/>
            <a:ext cx="1870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WPILib Class:  Victor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PWM Cable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26" name="AutoShape 2" descr="data:image/jpeg;base64,/9j/4AAQSkZJRgABAQAAAQABAAD/2wCEAAkGBwgHBgkIBwgKCgkLDRYPDQwMDRsUFRAWIB0iIiAdHx8kKDQsJCYxJx8fLT0tMTU3Ojo6Iys/RD84QzQ5OjcBCgoKDQwNGg8PGjclHyU3Nzc3Nzc3Nzc3Nzc3Nzc3Nzc3Nzc3Nzc3Nzc3Nzc3Nzc3Nzc3Nzc3Nzc3Nzc3Nzc3N//AABEIAG8AzAMBIgACEQEDEQH/xAAbAAACAwEBAQAAAAAAAAAAAAAABQMEBgECB//EAEYQAAEDAwEFBAYGBgcJAAAAAAECAwQABRESBiExQVETYXGRIjJCgaGxFCNSksHRFmJyotLhBxVDU3Oy8CU0Y3SClMLD0//EABgBAQEBAQEAAAAAAAAAAAAAAAABAwIE/8QALREAAgECAwYGAQUAAAAAAAAAAAECAxESITEyQVFhgdETQnGhsfAiBBSRwfH/2gAMAwEAAhEDEQA/APh1FFFAFFFFAFFABNeg2TQHmjBqwlgmpkRSaApBJr1oPSmKYe/iKbWXZmbeZaI0FpS1qO88h40Ooxc3aJmQ0aEtFStKRlXQbzX19OzWzOy6MXFhd9uqPWjoUUstHorkffnwqB/bTaJB7O2tQbYwPVajso3e8/lQls7HyhTeglKvRUOIO413sTzFfWWNub2oaLn9Glt8Ch5pKhXh+JsbtAk9owbJNVu7VjJaJ70cB7seNDR0na6aZ8nLR6Vzsz0rYXjZhy3OZTJjS46jhD8ZxKknuIzlJ8aVKt6ulDIRlB6VzBpuuCoVCuGRQC2ira4xFQraIoCKiulJFcoAooooAooooAooroGaA5jNSIbJNSNMlRpnEgqWQAN5/DfQFFmKTyq8zBJPCmUZptTn0eIyH3j/AGh3JSOv8/nWtTa7bs5FblbTOrckrTqZhI3uLHHODuQnvO/woaQpOSxPJGYtlhemqQlhlbmo+yP9Z92a2ETYtuC2H7s5GiJAzh5YB8jk9d2iqidsLmtKxBiNRIx9VtJ07uqlblK3c84pxYrHcNoHQ9clobiM5cOW0oQkfaOAOXI7+uKjZvCjd7NlxZXtlsmX+V9GtiXYsBIIW6F6e1RwycBIA7sfybOXSHbnG7Ds7lqMTpm3JCkpUrHFKCdw6avLrV92UzMbXbrfIYhWhr0Vqde0OTFY7hkI8ie4biokWhgf7vOtwxw1Pun8aeoqTv8AjTsl0z+8C+2dnYqAhqOhQA4/STk+9Le+uGdZAd0Jv/u3v/nSsW0j1p9q+8+fka9pgxgfrLpFSOjMZa/84Pzpkc46q8/uXlTrGrcuEwP2pT/8FCYdiljKLeyc8w+78yya6wuzMIAUuS6se0032fw14+Fe13Czk5Vbn3j1cLX8FCeLUXnKUnZiyPJJEVaVf8F5Cse46KQy9mIiVluBeENucmpiC3nuBOU/vVp1TLIo77Osd4cb/gryuRZOyVpiTm88Q12W/wAgKDGntNPoYO4WubbFBNxhrQkjKXEb0q8ORqqIzLw+rWD3cDX0O1O22e+IlrujwLhIMOdGUULPMHJIB8MGlO02w6khcq2pQl5s5cjNuavunj7iM+NEyzopJNPUxb1tx7NL37fjO6mbU15sFIIOkkKQ5vI99WmpUaRhDg7FxXAKO4+B51TGUGjKPQynlVNxkpzurbSbf3UnlwCM7qHBminFcphIjFOapLRg0B4ooooAFTstlRqJsZNNILOpVAWYMTVgkVZVhbbZaRryrSjvV/Ld50yYiqMV0IHpdmrHjiu7IJbm31pUgAx4rSntH2uBx7zgeFDWi0p5jxt1nYy2MOhtMi+TAFsoWMhkcnFDmfsj316j2diGpV12rdcl3B76z6Lrwd/NavZHcN/DGMgUseuCVbWS7lNw66zuaTjOV7seRJPlWw2Zsy5pXeL052LCFalKXv0noOq/PHialj005Sm8aytv4LguZYtNmVc3zPnIaiQmAFBOgJQykbxkc1dAc9TncKlvV5EtsQYCSzb0Hcn2nT9pR76jvV3M/TGjI7CCyfqmRz/WV1NK6WMKtbHktDldooqmAUUUUAUUUUAUUUUAvuEJRcEuISmQjece2By8ehrQxZv6Q2ky8lNxggdoU8VoHPxBHwNLq8Wd82vaVhzcGJZ7NYPDJxn8/caj4nopyxQdOXTl/ovv7DKX270WNaULCZzCPR7RJ4rHQn54PPFR3TZlD0Q3CxPfSoZQHHGVpwtCSOJHT9YfCn12ghmTMgqOEK1NA/qkeifkfdSXZGU6i2MuNrUh1lakgp3Ywdw8jSwjXlHmJYYmsxVyI7an4rS9DrROVNHlg9DyqykR5zJcYVq6jmD307u7jtrlNbR2tKGwSWp8bSNCwd53fZUATjkQa5dLE1cUquuzn1MtKdbsPOQpPElHUd3EU0O5xhUf45P2fZ+xjp8EDO6kEtgpJ3VtG3m57KjjQ8jc430P5UjuUfGd1U8rTTszMKTivNWZCME1WNCErIyRT61oGRSFk7xT22uAEUBr7YkJUlRGQDkjrS8xf0Z2iV2qiIbzai04BuKT6Q/Dzq9bnBinPa228pRs/cjokFBXFeUcDOThBPLfnB4cRzodwV8hFszGizNryq4LDMdaDJCjxwUg4HfyrYXe6KnqQ00jsYTI0ssp4JA5nqaw92YuVjuEQTmsmJ9Uh3TjtEbzoV+sMn3Y48a0rLzchpLrKgpCxkEVeZ3Uk0sG5HuiiioYhRRRQBRRRQBRRRQBRRRQBUb7IeQEk4IIUlQ4pI4EVJRQaDi7LTcLMi8Ix2sZHZzAPZ0jOrw/AjpWO2UB/qorPtuqP4fhWgtV3FnuI7TC48pJQ6yd+odceBrPJv1pavS7ZBjPxYushrtyBgk7k7s7t+4nuqRd8jetSwpVFo/nehy60mRBnRl+q9GcB8QNQPmmqGzUhxNqhPNrKXG04SocfROB8qtzHxFhynzwQw556SB86pWJss2aIlXEthR9+/8AGqY3ukjztZGSUJ2ggoCHUK0TWkbgSfaA6Hf4EHrSG46XGw4j1VJ1CtWpSVofjuYLb7K21A94yPIgH3Vh2nf9mM5+xgeGaWO5yxpN6iKan0jVFXGr01WSaonjQzOpO+mUJ7SaV1M05g0BtbdK4b6b7POpG1ypLgCuwiLdQD1CDj44rEwpenG+nUSd2EhEpOSEoU25jjpUMfDPyoip4Xc+ixZka5RxAvSA62U6EP8AFSR0Vn1k/EcjSa47LXSwkybY728PVvTxRnv+ye44PeapRpiVpBBBzwxWjsu0b0LCF5dawE8cLSOgPMfqkEeFWxpGrlaSuvughZuqdfYy2HI7o5KB3/j/AK41fQtKxlCgodQc1qvotgv6cBDSXT/ZoCUHP+Gr0T4pINLZWwxaXmDJwo8EElKvurwceC6h06cJbEuj76CmippFju0EkPoIAHtpKB+9u/fqANSgAVMqKT7QQo496Naf3qtjN0prcdoqPtRr0AoUvmhDiVK+6Dq+FdcdS0kqeC2kjiXG1Jx5ilmcHuiqyLhCX6ktg+DgqZDra/UWlXgc1Ae6KKKAKilSG4rKnXlaUjzJ7qqT7tFhpOVha+GkHn0zS5EGZdnUP3EFuOD6LXAqHeOQ+J+NCpNkUNl683Ez3jpjt7mQOZ/IfOkl8tbzM1460EoJUk6vSPOt2C2y37KUJHHgAPwFZW/SrdNmDRHW+4gektskAgfE86C7thRE1eXr9Gi2zSpLilAyF53LSOnzNaxS0tthKdyQN1fO40huPdWZKEdk0lYO4nck7jWicu5ljENtS84wcdeg/PFUKLk7JZli8Ti22pDagHFJOCeQ5msxIcDTCGk8EpxTa5xRa0qcuSyZzg9CMT6SB9pzp3JrLyn9ZO+hZRwuz1IJCtRqua9KOa81DkKAaKKAnadKaYw5xacSrcQOKTwV3HupPXpKyDQG5baX9E+m2zL8PP1iB67Cvsq/PgalYuYBAUSk9FVkrXdZdtkpkQZC2XRuJT7Q5gjgR3HdWqj7V2icgC+Wktuf39tITnxbVu8iKZmqUJauw0ZnJVwUDTmFtJcYqOzYmudn/drwtPkrIpE1btm5/pW3aWOws8ETdUc+ZyD50yTsXelJCoTzMpB4KaeS4D7wql0d/t77Mk+tvmw/Y22uLKRmLFeTzSy4uOfLJSfIVK5tranTqn25xt08S/HaV+8Cj51nFbJ7So4xHj4Mq/AGpG9l9oCNJhv+9lz+EUxI6X6ass18ruO39obM6jKoTjiCOALuk+A+sTSp2+bLoUEiPdoqj7TLSMD7mg14Z2GvBVrFvCVHn9GWD8XE02Y2Ru4RpdbKE4xvDaR+84qrdFwV1q11aFROz1w3t3xGrpPjKB+8tKz8aif2Z7UF6GbfKB3hUSUlJ8sqHkkU8/RFxo5ckQWv23Y6f/Ua7/U0Zo5ev1sbxzFzQnH3WhVvzJgXmw/fQxzhfgPFkLkpUn2FKQv5qG7/AKahkv3OQ2EttunO4lLK8H3BPzzW3datCU4d2qjbvs3CS5/lWkVTdd2WQMP3vtv8OM6v4rWaXRy6dPdJL+X/AEZWK2qEe0FqeXIxvkSlYx+zkAJFDtznO6gwYyccVJUXDn3U7kXTY2H6bcS5zFdW2WGh54zSqb/SDa43owtlkrVy+nyFOfDhUb5FwUfNNv0XdixcWdNcw88+6SNyQnA8jj4Cm9t2Pu7iNSIi47BT6a3xpSR4q0/jSaR/SRtK6kt29EG2tnlCipR8Tmkj16u8xwm4XF+STxDyyv58Kmb3jxaMNmF/V9rDLaezNQXWktXKFKUQQ4IzuvsjnhuAHXhXtvahdstrUS1RmYzyUaXJmNTyzz0k+oPCk+G5BwX2o54a3VHR8ASKqz4LkZvtPpUN9BOMsSUqP3fW+FLGHiSu2sr8CKTKW4pSlqK1KOVKUcknrVNaiTXCTzrlDkKKKKAKKKKAKKKKAK9BRFeaKAmQ8RUzEtbCtTKlNq6oOn5VTooB4zf7m36lzuCP2Zbg/wDKrA2nvGMG83PH/Ou/xVnMmjUetAaT9Ibkr17lNUP1pLh+Zrwq7vr9d9xX7Syaz/aGu9oetAPPp/M4NBuBpJ2h60doetAOVXA9ajVPPWlPaHrXCs9aAaC4LQdSFKBHMGpp1/kz2Y7UooKY4UGyhpKTvxnOAM8BSTUa5mgGj01l1epptLO4ApGTv5nJoQ4lSsgpz0HOldGatyWHaFLUo+lDBG/RKxg+Gaq3MKQlIdgxmFE5DjCyQofeIpfqPM58a5UKB40UUUAUUU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AutoShape 4" descr="data:image/jpeg;base64,/9j/4AAQSkZJRgABAQAAAQABAAD/2wCEAAkGBwgHBgkIBwgKCgkLDRYPDQwMDRsUFRAWIB0iIiAdHx8kKDQsJCYxJx8fLT0tMTU3Ojo6Iys/RD84QzQ5OjcBCgoKDQwNGg8PGjclHyU3Nzc3Nzc3Nzc3Nzc3Nzc3Nzc3Nzc3Nzc3Nzc3Nzc3Nzc3Nzc3Nzc3Nzc3Nzc3Nzc3N//AABEIAG8AzAMBIgACEQEDEQH/xAAbAAACAwEBAQAAAAAAAAAAAAAABQMEBgECB//EAEYQAAEDAwEFBAYGBgcJAAAAAAECAwQABRESBiExQVETYXGRIjJCgaGxFCNSksHRFmJyotLhBxVDU3Oy8CU0Y3SClMLD0//EABgBAQEBAQEAAAAAAAAAAAAAAAABAwIE/8QALREAAgECAwYGAQUAAAAAAAAAAAECAxESITEyQVFhgdETQnGhsfAiBBSRwfH/2gAMAwEAAhEDEQA/APh1FFFAFFFFAFFABNeg2TQHmjBqwlgmpkRSaApBJr1oPSmKYe/iKbWXZmbeZaI0FpS1qO88h40Ooxc3aJmQ0aEtFStKRlXQbzX19OzWzOy6MXFhd9uqPWjoUUstHorkffnwqB/bTaJB7O2tQbYwPVajso3e8/lQls7HyhTeglKvRUOIO413sTzFfWWNub2oaLn9Glt8Ch5pKhXh+JsbtAk9owbJNVu7VjJaJ70cB7seNDR0na6aZ8nLR6Vzsz0rYXjZhy3OZTJjS46jhD8ZxKknuIzlJ8aVKt6ulDIRlB6VzBpuuCoVCuGRQC2ira4xFQraIoCKiulJFcoAooooAooooAooroGaA5jNSIbJNSNMlRpnEgqWQAN5/DfQFFmKTyq8zBJPCmUZptTn0eIyH3j/AGh3JSOv8/nWtTa7bs5FblbTOrckrTqZhI3uLHHODuQnvO/woaQpOSxPJGYtlhemqQlhlbmo+yP9Z92a2ETYtuC2H7s5GiJAzh5YB8jk9d2iqidsLmtKxBiNRIx9VtJ07uqlblK3c84pxYrHcNoHQ9clobiM5cOW0oQkfaOAOXI7+uKjZvCjd7NlxZXtlsmX+V9GtiXYsBIIW6F6e1RwycBIA7sfybOXSHbnG7Ds7lqMTpm3JCkpUrHFKCdw6avLrV92UzMbXbrfIYhWhr0Vqde0OTFY7hkI8ie4biokWhgf7vOtwxw1Pun8aeoqTv8AjTsl0z+8C+2dnYqAhqOhQA4/STk+9Le+uGdZAd0Jv/u3v/nSsW0j1p9q+8+fka9pgxgfrLpFSOjMZa/84Pzpkc46q8/uXlTrGrcuEwP2pT/8FCYdiljKLeyc8w+78yya6wuzMIAUuS6se0032fw14+Fe13Czk5Vbn3j1cLX8FCeLUXnKUnZiyPJJEVaVf8F5Cse46KQy9mIiVluBeENucmpiC3nuBOU/vVp1TLIo77Osd4cb/gryuRZOyVpiTm88Q12W/wAgKDGntNPoYO4WubbFBNxhrQkjKXEb0q8ORqqIzLw+rWD3cDX0O1O22e+IlrujwLhIMOdGUULPMHJIB8MGlO02w6khcq2pQl5s5cjNuavunj7iM+NEyzopJNPUxb1tx7NL37fjO6mbU15sFIIOkkKQ5vI99WmpUaRhDg7FxXAKO4+B51TGUGjKPQynlVNxkpzurbSbf3UnlwCM7qHBminFcphIjFOapLRg0B4ooooAFTstlRqJsZNNILOpVAWYMTVgkVZVhbbZaRryrSjvV/Ld50yYiqMV0IHpdmrHjiu7IJbm31pUgAx4rSntH2uBx7zgeFDWi0p5jxt1nYy2MOhtMi+TAFsoWMhkcnFDmfsj316j2diGpV12rdcl3B76z6Lrwd/NavZHcN/DGMgUseuCVbWS7lNw66zuaTjOV7seRJPlWw2Zsy5pXeL052LCFalKXv0noOq/PHialj005Sm8aytv4LguZYtNmVc3zPnIaiQmAFBOgJQykbxkc1dAc9TncKlvV5EtsQYCSzb0Hcn2nT9pR76jvV3M/TGjI7CCyfqmRz/WV1NK6WMKtbHktDldooqmAUUUUAUUUUAUUUUAvuEJRcEuISmQjece2By8ehrQxZv6Q2ky8lNxggdoU8VoHPxBHwNLq8Wd82vaVhzcGJZ7NYPDJxn8/caj4nopyxQdOXTl/ovv7DKX270WNaULCZzCPR7RJ4rHQn54PPFR3TZlD0Q3CxPfSoZQHHGVpwtCSOJHT9YfCn12ghmTMgqOEK1NA/qkeifkfdSXZGU6i2MuNrUh1lakgp3Ywdw8jSwjXlHmJYYmsxVyI7an4rS9DrROVNHlg9DyqykR5zJcYVq6jmD307u7jtrlNbR2tKGwSWp8bSNCwd53fZUATjkQa5dLE1cUquuzn1MtKdbsPOQpPElHUd3EU0O5xhUf45P2fZ+xjp8EDO6kEtgpJ3VtG3m57KjjQ8jc430P5UjuUfGd1U8rTTszMKTivNWZCME1WNCErIyRT61oGRSFk7xT22uAEUBr7YkJUlRGQDkjrS8xf0Z2iV2qiIbzai04BuKT6Q/Dzq9bnBinPa228pRs/cjokFBXFeUcDOThBPLfnB4cRzodwV8hFszGizNryq4LDMdaDJCjxwUg4HfyrYXe6KnqQ00jsYTI0ssp4JA5nqaw92YuVjuEQTmsmJ9Uh3TjtEbzoV+sMn3Y48a0rLzchpLrKgpCxkEVeZ3Uk0sG5HuiiioYhRRRQBRRRQBRRRQBRRRQBUb7IeQEk4IIUlQ4pI4EVJRQaDi7LTcLMi8Ix2sZHZzAPZ0jOrw/AjpWO2UB/qorPtuqP4fhWgtV3FnuI7TC48pJQ6yd+odceBrPJv1pavS7ZBjPxYushrtyBgk7k7s7t+4nuqRd8jetSwpVFo/nehy60mRBnRl+q9GcB8QNQPmmqGzUhxNqhPNrKXG04SocfROB8qtzHxFhynzwQw556SB86pWJss2aIlXEthR9+/8AGqY3ukjztZGSUJ2ggoCHUK0TWkbgSfaA6Hf4EHrSG46XGw4j1VJ1CtWpSVofjuYLb7K21A94yPIgH3Vh2nf9mM5+xgeGaWO5yxpN6iKan0jVFXGr01WSaonjQzOpO+mUJ7SaV1M05g0BtbdK4b6b7POpG1ypLgCuwiLdQD1CDj44rEwpenG+nUSd2EhEpOSEoU25jjpUMfDPyoip4Xc+ixZka5RxAvSA62U6EP8AFSR0Vn1k/EcjSa47LXSwkybY728PVvTxRnv+ye44PeapRpiVpBBBzwxWjsu0b0LCF5dawE8cLSOgPMfqkEeFWxpGrlaSuvughZuqdfYy2HI7o5KB3/j/AK41fQtKxlCgodQc1qvotgv6cBDSXT/ZoCUHP+Gr0T4pINLZWwxaXmDJwo8EElKvurwceC6h06cJbEuj76CmippFju0EkPoIAHtpKB+9u/fqANSgAVMqKT7QQo496Naf3qtjN0prcdoqPtRr0AoUvmhDiVK+6Dq+FdcdS0kqeC2kjiXG1Jx5ilmcHuiqyLhCX6ktg+DgqZDra/UWlXgc1Ae6KKKAKilSG4rKnXlaUjzJ7qqT7tFhpOVha+GkHn0zS5EGZdnUP3EFuOD6LXAqHeOQ+J+NCpNkUNl683Ez3jpjt7mQOZ/IfOkl8tbzM1460EoJUk6vSPOt2C2y37KUJHHgAPwFZW/SrdNmDRHW+4gektskAgfE86C7thRE1eXr9Gi2zSpLilAyF53LSOnzNaxS0tthKdyQN1fO40huPdWZKEdk0lYO4nck7jWicu5ljENtS84wcdeg/PFUKLk7JZli8Ti22pDagHFJOCeQ5msxIcDTCGk8EpxTa5xRa0qcuSyZzg9CMT6SB9pzp3JrLyn9ZO+hZRwuz1IJCtRqua9KOa81DkKAaKKAnadKaYw5xacSrcQOKTwV3HupPXpKyDQG5baX9E+m2zL8PP1iB67Cvsq/PgalYuYBAUSk9FVkrXdZdtkpkQZC2XRuJT7Q5gjgR3HdWqj7V2icgC+Wktuf39tITnxbVu8iKZmqUJauw0ZnJVwUDTmFtJcYqOzYmudn/drwtPkrIpE1btm5/pW3aWOws8ETdUc+ZyD50yTsXelJCoTzMpB4KaeS4D7wql0d/t77Mk+tvmw/Y22uLKRmLFeTzSy4uOfLJSfIVK5tranTqn25xt08S/HaV+8Cj51nFbJ7So4xHj4Mq/AGpG9l9oCNJhv+9lz+EUxI6X6ass18ruO39obM6jKoTjiCOALuk+A+sTSp2+bLoUEiPdoqj7TLSMD7mg14Z2GvBVrFvCVHn9GWD8XE02Y2Ru4RpdbKE4xvDaR+84qrdFwV1q11aFROz1w3t3xGrpPjKB+8tKz8aif2Z7UF6GbfKB3hUSUlJ8sqHkkU8/RFxo5ckQWv23Y6f/Ua7/U0Zo5ev1sbxzFzQnH3WhVvzJgXmw/fQxzhfgPFkLkpUn2FKQv5qG7/AKahkv3OQ2EttunO4lLK8H3BPzzW3datCU4d2qjbvs3CS5/lWkVTdd2WQMP3vtv8OM6v4rWaXRy6dPdJL+X/AEZWK2qEe0FqeXIxvkSlYx+zkAJFDtznO6gwYyccVJUXDn3U7kXTY2H6bcS5zFdW2WGh54zSqb/SDa43owtlkrVy+nyFOfDhUb5FwUfNNv0XdixcWdNcw88+6SNyQnA8jj4Cm9t2Pu7iNSIi47BT6a3xpSR4q0/jSaR/SRtK6kt29EG2tnlCipR8Tmkj16u8xwm4XF+STxDyyv58Kmb3jxaMNmF/V9rDLaezNQXWktXKFKUQQ4IzuvsjnhuAHXhXtvahdstrUS1RmYzyUaXJmNTyzz0k+oPCk+G5BwX2o54a3VHR8ASKqz4LkZvtPpUN9BOMsSUqP3fW+FLGHiSu2sr8CKTKW4pSlqK1KOVKUcknrVNaiTXCTzrlDkKKKKAKKKKAKKKKAK9BRFeaKAmQ8RUzEtbCtTKlNq6oOn5VTooB4zf7m36lzuCP2Zbg/wDKrA2nvGMG83PH/Ou/xVnMmjUetAaT9Ibkr17lNUP1pLh+Zrwq7vr9d9xX7Syaz/aGu9oetAPPp/M4NBuBpJ2h60doetAOVXA9ajVPPWlPaHrXCs9aAaC4LQdSFKBHMGpp1/kz2Y7UooKY4UGyhpKTvxnOAM8BSTUa5mgGj01l1epptLO4ApGTv5nJoQ4lSsgpz0HOldGatyWHaFLUo+lDBG/RKxg+Gaq3MKQlIdgxmFE5DjCyQofeIpfqPM58a5UKB40UUUAUUU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0" name="AutoShape 6" descr="data:image/jpeg;base64,/9j/4AAQSkZJRgABAQAAAQABAAD/2wCEAAkGBxQHEhUUExQSFRUXFxcaFxYXFxwcHhscGBQXFxcXHBsgHCggGhwlHBcaITEhJSwrLi4uFx80ODMsNygtLisBCgoKDg0OGhAQGywkHyQsLCwsLDQsNzQvLCwsLCwsLCwsLCwsLCwsLCwsLCwsLCwsLCwsLCwsLCwsLCwsLCwsLP/AABEIALIBHAMBIgACEQEDEQH/xAAcAAEAAgMBAQEAAAAAAAAAAAAABgcDBAUIAgH/xABGEAABAwIDAwgHBQYFAwUAAAABAAIDBBEFBiEHEjEiQVFhcYGRoRMyQlJyscEjM2KS0RRDU4Ki0iQ0c8LhFZPwFmOjsuL/xAAYAQEBAQEBAAAAAAAAAAAAAAAAAQMCBP/EADARAQACAQICCAQGAwAAAAAAAAABAhEDITFREhMyQWFxkaEEgbHRFCMzQuHwIiTB/9oADAMBAAIRAxEAPwC8UREBERAREQEREBERAREQEREBERAREQEREBERAREQEREBERAREQEREBERAREQEREBERAREQEREBERAREQEREBERAREQEREBERARfMkgjFyQFpVGKNiGmvWdAg318SSiLiQO1QzFc8RU1x6TeI5o/q7gPEKFYrtJ3b+jDQem+8e/mHmpmGtdG8xnGI8dluyYmxnC58vmtCqzGyn9Yxt+J6oitzZVYgN7feGHgb2B6m29buv1rVwfCazMziII3ya2L+DB2vOl+oXKu5NKxxn0/sLnq9oNNBxqI/5Rf9VyKnanTxcHzO7GAD+qwWjgmxm9nVdQ4nnZCLDsL3XJ8ApRDsywujbd0ANuLnyP8AEneAVZS4EW2CAHVsveI/o9d3CtpdHXkD0gaTzPBZ4X0PitSmyVg2Ob7YAxxjNnmKZx3SeHtEcx8FE8w7NaeEkUdQ50n8Ld3z2FzRYfzBSZWK54SuenqW1Iu0gjqWZecqPG6zJMxjdvDc9aJ1w0jjdnu92ivDKeZI8wwNkYe0HiCOIPWETExxd1ERAREQEREBERAREQEREBERAREQEREBERARYpqhsPE9yjuM5tiodN4X91urv+EWKzacQkcszYeJsuNimYo6EXc5rB0k69wVZ4/tBOoaQy/Rynn6DzUJlxWoxaTdia9zzwABfIe4ageAUzng9HURXfUnHh3rHxzaAIr7g/nkPybx+SgOLZwlxA+s5/xaN7mjj5qQ5f2TVWJkPqnCBvQbPkP8oO63vJPUrQy/kiiy4N6OIOeOMsvKd23Oje4BMczrq0/Tr853lTmCZFxDMtnFpijPty3YLfhYOU7yC2sbw7D8nXjFq6sGhMg+wiJ0F426PffgwknptzyPaDtGdKTTUJdcnddKzVzidNyK2tz0+HSc2ScmRZc3amtAfUnWKAcr0d+f8UnS86DgOk9Qxva1pzad2nlPZ2/Fz+1YmXBpsWwk7pIHD0lrCNnRE2wA49CmeIZ3w3LbREJYxuiwjiF7W5rNFgq02uzVe+JXSubDId0Qh55JAvqBxBHy61V97K4ZZXLjm2dzrtpYQ0e/L8w0fUqC53xWor3NM1UZg9t9wOAa3gR9mDZunTqotw6brt4Q8VcT4Gwtc92ofcDdGmp0ubHmHSpOw2Mh40zCKthn3v2d/JmALgLHg4gesGmxt0XV6R5kafs6GDf6w3TqJA5utxavNk8DqZzmuFnNNiFb2zXEjidHu1FX6GOF3owxtmuc0Ma4Hki59a19b7q5tE9zurZ2t4YZadssk/pJ2H7vkgNaRdwDRrx5yeZcTZRObOb7L2kkfiY6wPe027gtnaXmKjipTSUsZMkjml0jm+y128dTyrkgDm51l2dYaaNlzpZmva43P1VrwJlcOHyemjYePJF+0aHzWwufgB36eJ3vNDvz8ofNdBEEREBERAREQEREBERAREQERY5J2xcSAgyL8JsuHimZocP9ZzR2nXuA1UIx7aK2MHdt2vPyYNfGymWlNG9+ELIqMRZAON/l4qJ4znqOnuGneI93QDtcVWEmYKvMr/Rwslmd0AHdHWWjm6zou/hOymqxOzqyYRN/ht5TuywO43tu7sTdp0NKnanM8o+7lY7n99TcNcbdDNB3uP8AwufheXsRzPrFE5sZ9t3IZw477tXjraHK5sAyFQ4HYshD3jhJLZ7gekabrD8ICkFVWR0YvI9jB0vcGjxJTCT8RbGK7R4fdWmAbG4oOVVzOlPOyK7G9hfffd2gt7FYmE4PBgzNynhjibzhjQL9ZPFx6yuFiG0XDqHjUNkPREHSebQWjvKjGI7aII7iGnkeel7msHg3fPyVYZWdUTtpmlz3BrWi5cTYAKmNom0B2JXgp94R3sbes89Fv9vj0LLV1WJ56tvNFJTjXUEX/FY8p56NAF+QCiyl90309QAftH2O7068Gjs16SnDi106zO1YzP0feR8u/wDRGftU+7HKQbPfY+iaeIYDweed57AOdZMRzoyMuFO1zh7Uzj63edT28FCsw5qdXu5bjIb6NHqDu5yuA6SXEnhgDnOPBjRc/lH1UzM8G3Vaen+pOZ5R921mDEWVLnOkfJK917Ek2b0W5tOoKPqcO2b17aaSoexsQjYX7rzd5DRc2HBthrr0KH4Xh1RjLt2CKWd19dxpdbtPBveQuo2efVvFp2iIhhabLJBWupXBzHOa4XsWm1rix17CrAwPYzXV9jUPipm9BPpH/laQ0fmXdky7gWTvv5HVkw/d7wfr0FjLMaP9QozVNSU0+NSFsbJZpDxDGue7XncRcjtKtapxOiyPSRsbE2TEDGwyRus4QvLQXb9uSCHXAGrtFx8b2izVzPQUUTKODgGwgB5HRvAAM7GC/WtbLmQ5q4h8w3GcbO4nrtx8Uw6iJw0ctYTNmOoM813EuuSec/orKqmeiEVHCftZzukj2Wn7yQ9jb2WpVYpDl8CCnb6Wc8kMbrr12+Sl+SssOwveqKk79VKOUeZg5o2/UospPBCKdrWtFmtAAHQALALIiKORERAREQERaVfi8GG/fTRR/G9rfmUG6ih+IbSqCi4Suk/02OPfvGzfNcSr2zUkWjIp39u40f8A3J8kTKy0VO1W2iR/3VIO1z3O8gwfNcer2nYhWcI2NHwO+rwPJHcUvPCJ9F5zVjIeLh81xsSzZDQ8XNHadfAKjqrMOI13FzwOoNb+q5ckNTL6zuPHef8A8BSZhvp/Dak8aytLGdpzYrhvmbeQ18VCsTz9PVeqXgdQ3B46nzUdZhEkvtt7ru+q3IMpyzc0x+GIjzLVMw9HUalezWI85y034rJWus+TcBOpGvidXFSHBZcHw3lz/tlVJ0FgjZ3Dfv4usehflLkCab91Lbpe8NHzv5Ls02ztlPrK+Bni/wAzuqxPKGd9KZ7epH1+jdZthgoGCOkoQ1o4N32sA/lYxy0ava3X1ekMEMY+Bzj4ucB/StxmHYbh3GR0h6G8P6RfzR+Z6TDvuqZg6C+w+dynSSPhq93Sn5Yj3cF2LYzj+glqLH3DuD/42t8yvuDZzVVh355WMPOXHed46nzWev2kvOjXMb1Mbc+J0Uar82zVfEvPxusPAWTK9VSvHEfPM/ZL2ZOw7Dvv6h0rugH6albLccocEH+HpmAjg99h5nVVxHUVFebMDz1RsJ+l1vU2Sq+u1/Z5O2RwHkSD5JiXM6mlHOfaPZ1Mdz1JX3AcXD3WaN7zxK5WE4RW5pP2EL3svxaAIxrY3e4hht0XJ6l26DZnWAhz5KdltQDy7de7u7q782Up5B/icWmI93fcAOoDfAA7lYqzt8RaY6Ndo5Q/cK2TR0ln4jVsZ0xxvDe50r9SOprW9qlmH49guVG7kEtMzp9FeRx+JzQ5zj2lQVuT8LgN5Kp7z1OZfyaT5rO2kwej/dySfEZCPMgK5jmzjSvPCJ9ElxPbFQwghkc8t7j1WsB7d9wNu5Rl20ytq2iOgomRMGjdyN0lh1WDGN8CsgzNQ4b9zSRN6y1g8wCtar2kPHqNjaOoE+eg8lMw7/D3jjt88NabBsZzL/mJXtYeLZJN1v8A24+Se8LZptnlNhwBqqkG3sts0eH6Llx5jrsfduwiaUnmjHDtLRa3aVIMJ2ZV2JHeqpWQNPFo+0f5HdHiUynRpXv9P5P+uYfl8fYRBzh7R/udr4XSiOI5zNom+hhPGQgtbbq9p3dbsU8wLZ7RYNZwj9LIP3kx3z3C26O4KVAWRzN+SNZTyVBlsbwvJMfWldx7Gj2QpMiI4zkREQEREGhiuMwYO3enmjiB4b7gL9g4nuUDzBtdgp+RRxvqJOkgtYO2/KPZYdqy7ZcLFfFTkA+kEjmtI42c3UDrJa2yjFDlmmwCMSVj2tH8MGw7CeLndnmnk106VmOlqTiPeXLrsx4ljps+cxg/u47t/pZyj3krFS5NnqNdyd1+JsIx4mxKkWLZ0gwSIGkbTOvu2ax2tnA8bNIuLC4JvqFEqnPtfiR3YyGk8GxsuT2XvfwUiJnvd9dpV7FPXd3Itnkh4shb8chcfIfVb0eRGw+tPCz4WfUuXEoctYvjNnTTSQMPPJIWm3Uxv1sunFlahwv/ADNVLUP52hxA8Bd3mk1jvd1+J1p2pER5Q2XYFQ0v3lZ4Ojb9F0qLAKOf1W1Eg6bvA8dAuSczUeDaU9NEy3tOAB+rlx8Q2jSS+q+3Uxv1Kn+Pc0/2Z7VsfPCwWZcpIdTAz+dxPzJWOWooMO5qYEczWglVBW5plquO8fjf9Fy5sXkd7e78It+iu/dDiZp+7UmfL+Vy1OdKem9Rjj12DR9Fwq7aQWeqImeLj5KrHTGb3nHrJ/4WWKmkk4NAvw6e7nTfmRNP20mfOUvrc+zVPB8p+EBoXBqcwST8d3tcS4/VdLCsgVWJWLhuN95+nkeUpDBk3D8J/wAxMZnj2G/oNfNMR3r1upwriPKEA/bZas7odI4n2WD6C58l3cNyLW4jqYvRj3pTby1PkpZLmuDB27tNBDCOkgX/ACt18So3iedZay/LkcOo7jfL9UzHcltLUnfUtjzn/jrRZFpcP/zVWL+5HYd3OT4LdjmwzCfuqYyH3pOH9R+iiGGUddjx/wANDI4H2o28n/uGzPFyleG7Hq2u1qJooQbaXMruu7W7rR+Yq5lx+RXnb2j7vqo2hmnFo2wRjmABP9oXGq8/TTfvJP5QG/T6qxMN2NUVN96+omPRvCMdwYA7xJUiotn2G0Vt2jhJHPIDIfF5KmPFOvrHZpH1+qgps1S1Rtd7ieYyOPkCfktmkoMQxD7uknPX6BwH5nBo816TpaKOjFo442DoY0N+QWdOjB+K1O6ceTz7S7PsXreMYjH/ALkrB5N3yu3RbG6iW3p6uNnSI2vf5ksHkrnRVnbVvbjM+quaDY7RQaySVEp6N5rB/Q0O81JMPyLh+H2LKSEke08ekPi8kqRIjN8RRNhFmgNHQBYeC+0RAREQEREBERAREQcbNLB6IPIuWOuO0tLb+fmvNebMQlr6l5l3iA4ho5gL2A716oqqdtU0sdwIsVWGY8HgyzIamZrXubrH1k3tccLi3Xbii1r0pw4uW8tw/wDT92sgbAXG7pS77QgOu2wI+z5PJtz9CySZlpctt3aWKOP8bvWPX7zu+yhGJ5lnx+azd4kmzQ0cPhHAdpWdmUKl+p3Gk/j5Xe63yUiJ7no/LrO+8+38s2L50lrOJcQfeO6O5o1Pmo5U4rJNxeQOgWaP18lI48jyO4+iHa8/2rep8igcZIx8LST5n6J0fB1OpOMdKIjwV+XF/MT3E+Z0X0IHu5rDrP0Vr0WRI3exUS9g3R5AfNdeDLTKD1YIWO/EQ53fa9u8hdYll+X35lUFDl+at9VsjvhbYePBSLDtn0snrBjO07zvAaeantTXR4d97KCf4cY/8PyUZxbPe5yYrM6m8px+g81JxDWnSmM1rERzltw5LpsOG9USkDouG+Q1819vxukwMf4eFjT/ABH6X/3FQGux2SoJJdunpJ3n/wD58l+4HgtRmOX0dPG6R/EudwaPec48lg8Sea6mJ8i2pSOMzb2h28VzpJW3s57h1chg+p8Vz8Ooq3MWlPFLIOmJtmd8rrM8yrcypspp8NAfV2qZehwPo29QafW7XadQVhsaGAAAADgAmIZz8RfGK7R4KVwTYxLPZ1XOyIe5EPSP/O4brT2NKsDBNneH4PYtgbI8fvJvtHX6Rvclv8oClaKsJnL8aN3gv1EQEREBERAREQEREBERAREQEREBERAREQFUO3xrrU1jo7fHeC3+5W8ortFyr/6qptxhDZYzvRk8CbWLT0A9PSAhmY4I/s8pMLoKZrQGGVwBkfK3UutqAdQGjmA+al7aeh5m039K85Vf7XliQslZLE4dI0PWDwI6wt2mzvOBbfd3Nb+iZaRSLbxaHoAvo4eDIj8LAfotStzLT4eNBGzrdZvkNVQ1Tm+ebQvf3ut8rLHSR1eLm0Ucjyf4cZP9R/VN3XQ04429Fo41tDbY7pJH5G/qfNQLFs7S1dw0m3Qzkt73cT5LpYXsprsRO9KGRDpkdvu/KNB3qVw7MqPBW+kqpfSAe9pc9AHAJjmsala9ivruqmipKrHiREx7xz7vJaPieVjxPCBhXJklaXe02PgPwl3Fx8lMs358axn7PRsbFENAGixPfx718bOdnj8zuFVV7zabixuoM3Z7sfXxdzaapHgt7TG9955f36ORkHIUubX79jFTNNjLa9yDq2O/rP8Axeq3rOi9CYHgsOARCGnYGMHi487nHi5x6StymgbStaxjWta0ANa0WAA0AAHALIjziIiAiIgIiICIiAiIgIiICIiAiIgIiICIiAiIgIiICIiDXrqGOvbuyMa9vQRdRyXZ5QSm5gb4N/tUrWGsqmUTHSSOaxjRdznGwA6yg41LlOhwwbwp4WgC5c4DQDnN9FCsU2v0+HVDY6eISU7SRJI3S/8ApN4EDjc8ebpUO2n5+dmJ5igc9tK3Qjh6Q39Yjju8LNPaequy66rnL0niO0ilihEkR3yRcX4DT59SqHNWbZsccXPcQ08BfiPoOtRKklIPSOg8O1XHsw2fsrGsraotk3uVFFcEaGwfJbQkEaM4N57nhJhtW8Vjbi5mzjZq7Fi2qrG2h0LIiNZecFw5o+o6v59PWvBrd0WGgHMv1EZiIiAiIgIiICIiAiIgIiICIiAiIgIiICIiAiIgIiICIiAiIgjOc860+U2Xed+UjkQtPKPWfdb1nuuqUzTnGTOO8ZJDGG6w00Yc4E/iOlzxO8eA4BZNqOV5sEqnyOc+SOVxc2VxudfYcekcB1WUKp5XU7w5ps5puD0HvVw5ic8Xy4EGx4oyHfK6lWWVLWvLpXTOLjKXWte+nKvck6ngOIU9yDszfi27NVB0cHFrODpB/tb18TzdKsSI5kzJk+Zn2jG5EDy5XDQdQ953V8l6Dy5gkeXoGwRb2625u43JJ1J6Bc8wW5RUjKFjY42tYxos1rRYBZ1Jl0IiKAiIgIiICIiAiIgIiICIiAiIgIiICIiAiIgIiICIiAiIgIiINHGcJixqJ0UzQ5rhz8x5iOtef80ZBnwSoEbGPlbIbRFovf8AD2j5L0cisSkwrXIWzFmF7s9YGyTaFsfFjOs++7yHXxVlIiiiIiAiIgIiICIiAiIgIiICIiAiIgI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2" name="AutoShape 8" descr="data:image/jpeg;base64,/9j/4AAQSkZJRgABAQAAAQABAAD/2wCEAAkGBxQHEhUUExQSFRUXFxcaFxYXFxwcHhscGBQXFxcXHBsgHCggGhwlHBcaITEhJSwrLi4uFx80ODMsNygtLisBCgoKDg0OGhAQGywkHyQsLCwsLDQsNzQvLCwsLCwsLCwsLCwsLCwsLCwsLCwsLCwsLCwsLCwsLCwsLCwsLCwsLP/AABEIALIBHAMBIgACEQEDEQH/xAAcAAEAAgMBAQEAAAAAAAAAAAAABgcDBAUIAgH/xABGEAABAwIDAwgHBQYFAwUAAAABAAIDBBEFBiEHEjEiQVFhcYGRoRMyQlJyscEjM2KS0RRDU4Ki0iQ0c8LhFZPwFmOjsuL/xAAYAQEBAQEBAAAAAAAAAAAAAAAAAQMCBP/EADARAQACAQICCAQGAwAAAAAAAAABAhEDITFREhMyQWFxkaEEgbHRFCMzQuHwIiTB/9oADAMBAAIRAxEAPwC8UREBERAREQEREBERAREQEREBERAREQEREBERAREQEREBERAREQEREBERAREQEREBERAREQEREBERAREQEREBERAREQEREBERARfMkgjFyQFpVGKNiGmvWdAg318SSiLiQO1QzFc8RU1x6TeI5o/q7gPEKFYrtJ3b+jDQem+8e/mHmpmGtdG8xnGI8dluyYmxnC58vmtCqzGyn9Yxt+J6oitzZVYgN7feGHgb2B6m29buv1rVwfCazMziII3ya2L+DB2vOl+oXKu5NKxxn0/sLnq9oNNBxqI/5Rf9VyKnanTxcHzO7GAD+qwWjgmxm9nVdQ4nnZCLDsL3XJ8ApRDsywujbd0ANuLnyP8AEneAVZS4EW2CAHVsveI/o9d3CtpdHXkD0gaTzPBZ4X0PitSmyVg2Ob7YAxxjNnmKZx3SeHtEcx8FE8w7NaeEkUdQ50n8Ld3z2FzRYfzBSZWK54SuenqW1Iu0gjqWZecqPG6zJMxjdvDc9aJ1w0jjdnu92ivDKeZI8wwNkYe0HiCOIPWETExxd1ERAREQEREBERAREQEREBERAREQEREBERARYpqhsPE9yjuM5tiodN4X91urv+EWKzacQkcszYeJsuNimYo6EXc5rB0k69wVZ4/tBOoaQy/Rynn6DzUJlxWoxaTdia9zzwABfIe4ageAUzng9HURXfUnHh3rHxzaAIr7g/nkPybx+SgOLZwlxA+s5/xaN7mjj5qQ5f2TVWJkPqnCBvQbPkP8oO63vJPUrQy/kiiy4N6OIOeOMsvKd23Oje4BMczrq0/Tr853lTmCZFxDMtnFpijPty3YLfhYOU7yC2sbw7D8nXjFq6sGhMg+wiJ0F426PffgwknptzyPaDtGdKTTUJdcnddKzVzidNyK2tz0+HSc2ScmRZc3amtAfUnWKAcr0d+f8UnS86DgOk9Qxva1pzad2nlPZ2/Fz+1YmXBpsWwk7pIHD0lrCNnRE2wA49CmeIZ3w3LbREJYxuiwjiF7W5rNFgq02uzVe+JXSubDId0Qh55JAvqBxBHy61V97K4ZZXLjm2dzrtpYQ0e/L8w0fUqC53xWor3NM1UZg9t9wOAa3gR9mDZunTqotw6brt4Q8VcT4Gwtc92ofcDdGmp0ubHmHSpOw2Mh40zCKthn3v2d/JmALgLHg4gesGmxt0XV6R5kafs6GDf6w3TqJA5utxavNk8DqZzmuFnNNiFb2zXEjidHu1FX6GOF3owxtmuc0Ma4Hki59a19b7q5tE9zurZ2t4YZadssk/pJ2H7vkgNaRdwDRrx5yeZcTZRObOb7L2kkfiY6wPe027gtnaXmKjipTSUsZMkjml0jm+y128dTyrkgDm51l2dYaaNlzpZmva43P1VrwJlcOHyemjYePJF+0aHzWwufgB36eJ3vNDvz8ofNdBEEREBERAREQEREBERAREQERY5J2xcSAgyL8JsuHimZocP9ZzR2nXuA1UIx7aK2MHdt2vPyYNfGymWlNG9+ELIqMRZAON/l4qJ4znqOnuGneI93QDtcVWEmYKvMr/Rwslmd0AHdHWWjm6zou/hOymqxOzqyYRN/ht5TuywO43tu7sTdp0NKnanM8o+7lY7n99TcNcbdDNB3uP8AwufheXsRzPrFE5sZ9t3IZw477tXjraHK5sAyFQ4HYshD3jhJLZ7gekabrD8ICkFVWR0YvI9jB0vcGjxJTCT8RbGK7R4fdWmAbG4oOVVzOlPOyK7G9hfffd2gt7FYmE4PBgzNynhjibzhjQL9ZPFx6yuFiG0XDqHjUNkPREHSebQWjvKjGI7aII7iGnkeel7msHg3fPyVYZWdUTtpmlz3BrWi5cTYAKmNom0B2JXgp94R3sbes89Fv9vj0LLV1WJ56tvNFJTjXUEX/FY8p56NAF+QCiyl90309QAftH2O7068Gjs16SnDi106zO1YzP0feR8u/wDRGftU+7HKQbPfY+iaeIYDweed57AOdZMRzoyMuFO1zh7Uzj63edT28FCsw5qdXu5bjIb6NHqDu5yuA6SXEnhgDnOPBjRc/lH1UzM8G3Vaen+pOZ5R921mDEWVLnOkfJK917Ek2b0W5tOoKPqcO2b17aaSoexsQjYX7rzd5DRc2HBthrr0KH4Xh1RjLt2CKWd19dxpdbtPBveQuo2efVvFp2iIhhabLJBWupXBzHOa4XsWm1rix17CrAwPYzXV9jUPipm9BPpH/laQ0fmXdky7gWTvv5HVkw/d7wfr0FjLMaP9QozVNSU0+NSFsbJZpDxDGue7XncRcjtKtapxOiyPSRsbE2TEDGwyRus4QvLQXb9uSCHXAGrtFx8b2izVzPQUUTKODgGwgB5HRvAAM7GC/WtbLmQ5q4h8w3GcbO4nrtx8Uw6iJw0ctYTNmOoM813EuuSec/orKqmeiEVHCftZzukj2Wn7yQ9jb2WpVYpDl8CCnb6Wc8kMbrr12+Sl+SssOwveqKk79VKOUeZg5o2/UospPBCKdrWtFmtAAHQALALIiKORERAREQERaVfi8GG/fTRR/G9rfmUG6ih+IbSqCi4Suk/02OPfvGzfNcSr2zUkWjIp39u40f8A3J8kTKy0VO1W2iR/3VIO1z3O8gwfNcer2nYhWcI2NHwO+rwPJHcUvPCJ9F5zVjIeLh81xsSzZDQ8XNHadfAKjqrMOI13FzwOoNb+q5ckNTL6zuPHef8A8BSZhvp/Dak8aytLGdpzYrhvmbeQ18VCsTz9PVeqXgdQ3B46nzUdZhEkvtt7ru+q3IMpyzc0x+GIjzLVMw9HUalezWI85y034rJWus+TcBOpGvidXFSHBZcHw3lz/tlVJ0FgjZ3Dfv4usehflLkCab91Lbpe8NHzv5Ls02ztlPrK+Bni/wAzuqxPKGd9KZ7epH1+jdZthgoGCOkoQ1o4N32sA/lYxy0ava3X1ekMEMY+Bzj4ucB/StxmHYbh3GR0h6G8P6RfzR+Z6TDvuqZg6C+w+dynSSPhq93Sn5Yj3cF2LYzj+glqLH3DuD/42t8yvuDZzVVh355WMPOXHed46nzWev2kvOjXMb1Mbc+J0Uar82zVfEvPxusPAWTK9VSvHEfPM/ZL2ZOw7Dvv6h0rugH6albLccocEH+HpmAjg99h5nVVxHUVFebMDz1RsJ+l1vU2Sq+u1/Z5O2RwHkSD5JiXM6mlHOfaPZ1Mdz1JX3AcXD3WaN7zxK5WE4RW5pP2EL3svxaAIxrY3e4hht0XJ6l26DZnWAhz5KdltQDy7de7u7q782Up5B/icWmI93fcAOoDfAA7lYqzt8RaY6Ndo5Q/cK2TR0ln4jVsZ0xxvDe50r9SOprW9qlmH49guVG7kEtMzp9FeRx+JzQ5zj2lQVuT8LgN5Kp7z1OZfyaT5rO2kwej/dySfEZCPMgK5jmzjSvPCJ9ElxPbFQwghkc8t7j1WsB7d9wNu5Rl20ytq2iOgomRMGjdyN0lh1WDGN8CsgzNQ4b9zSRN6y1g8wCtar2kPHqNjaOoE+eg8lMw7/D3jjt88NabBsZzL/mJXtYeLZJN1v8A24+Se8LZptnlNhwBqqkG3sts0eH6Llx5jrsfduwiaUnmjHDtLRa3aVIMJ2ZV2JHeqpWQNPFo+0f5HdHiUynRpXv9P5P+uYfl8fYRBzh7R/udr4XSiOI5zNom+hhPGQgtbbq9p3dbsU8wLZ7RYNZwj9LIP3kx3z3C26O4KVAWRzN+SNZTyVBlsbwvJMfWldx7Gj2QpMiI4zkREQEREGhiuMwYO3enmjiB4b7gL9g4nuUDzBtdgp+RRxvqJOkgtYO2/KPZYdqy7ZcLFfFTkA+kEjmtI42c3UDrJa2yjFDlmmwCMSVj2tH8MGw7CeLndnmnk106VmOlqTiPeXLrsx4ljps+cxg/u47t/pZyj3krFS5NnqNdyd1+JsIx4mxKkWLZ0gwSIGkbTOvu2ax2tnA8bNIuLC4JvqFEqnPtfiR3YyGk8GxsuT2XvfwUiJnvd9dpV7FPXd3Itnkh4shb8chcfIfVb0eRGw+tPCz4WfUuXEoctYvjNnTTSQMPPJIWm3Uxv1sunFlahwv/ADNVLUP52hxA8Bd3mk1jvd1+J1p2pER5Q2XYFQ0v3lZ4Ojb9F0qLAKOf1W1Eg6bvA8dAuSczUeDaU9NEy3tOAB+rlx8Q2jSS+q+3Uxv1Kn+Pc0/2Z7VsfPCwWZcpIdTAz+dxPzJWOWooMO5qYEczWglVBW5plquO8fjf9Fy5sXkd7e78It+iu/dDiZp+7UmfL+Vy1OdKem9Rjj12DR9Fwq7aQWeqImeLj5KrHTGb3nHrJ/4WWKmkk4NAvw6e7nTfmRNP20mfOUvrc+zVPB8p+EBoXBqcwST8d3tcS4/VdLCsgVWJWLhuN95+nkeUpDBk3D8J/wAxMZnj2G/oNfNMR3r1upwriPKEA/bZas7odI4n2WD6C58l3cNyLW4jqYvRj3pTby1PkpZLmuDB27tNBDCOkgX/ACt18So3iedZay/LkcOo7jfL9UzHcltLUnfUtjzn/jrRZFpcP/zVWL+5HYd3OT4LdjmwzCfuqYyH3pOH9R+iiGGUddjx/wANDI4H2o28n/uGzPFyleG7Hq2u1qJooQbaXMruu7W7rR+Yq5lx+RXnb2j7vqo2hmnFo2wRjmABP9oXGq8/TTfvJP5QG/T6qxMN2NUVN96+omPRvCMdwYA7xJUiotn2G0Vt2jhJHPIDIfF5KmPFOvrHZpH1+qgps1S1Rtd7ieYyOPkCfktmkoMQxD7uknPX6BwH5nBo816TpaKOjFo442DoY0N+QWdOjB+K1O6ceTz7S7PsXreMYjH/ALkrB5N3yu3RbG6iW3p6uNnSI2vf5ksHkrnRVnbVvbjM+quaDY7RQaySVEp6N5rB/Q0O81JMPyLh+H2LKSEke08ekPi8kqRIjN8RRNhFmgNHQBYeC+0RAREQEREBERAREQcbNLB6IPIuWOuO0tLb+fmvNebMQlr6l5l3iA4ho5gL2A716oqqdtU0sdwIsVWGY8HgyzIamZrXubrH1k3tccLi3Xbii1r0pw4uW8tw/wDT92sgbAXG7pS77QgOu2wI+z5PJtz9CySZlpctt3aWKOP8bvWPX7zu+yhGJ5lnx+azd4kmzQ0cPhHAdpWdmUKl+p3Gk/j5Xe63yUiJ7no/LrO+8+38s2L50lrOJcQfeO6O5o1Pmo5U4rJNxeQOgWaP18lI48jyO4+iHa8/2rep8igcZIx8LST5n6J0fB1OpOMdKIjwV+XF/MT3E+Z0X0IHu5rDrP0Vr0WRI3exUS9g3R5AfNdeDLTKD1YIWO/EQ53fa9u8hdYll+X35lUFDl+at9VsjvhbYePBSLDtn0snrBjO07zvAaeantTXR4d97KCf4cY/8PyUZxbPe5yYrM6m8px+g81JxDWnSmM1rERzltw5LpsOG9USkDouG+Q1819vxukwMf4eFjT/ABH6X/3FQGux2SoJJdunpJ3n/wD58l+4HgtRmOX0dPG6R/EudwaPec48lg8Sea6mJ8i2pSOMzb2h28VzpJW3s57h1chg+p8Vz8Ooq3MWlPFLIOmJtmd8rrM8yrcypspp8NAfV2qZehwPo29QafW7XadQVhsaGAAAADgAmIZz8RfGK7R4KVwTYxLPZ1XOyIe5EPSP/O4brT2NKsDBNneH4PYtgbI8fvJvtHX6Rvclv8oClaKsJnL8aN3gv1EQEREBERAREQEREBERAREQEREBERAREQFUO3xrrU1jo7fHeC3+5W8ortFyr/6qptxhDZYzvRk8CbWLT0A9PSAhmY4I/s8pMLoKZrQGGVwBkfK3UutqAdQGjmA+al7aeh5m039K85Vf7XliQslZLE4dI0PWDwI6wt2mzvOBbfd3Nb+iZaRSLbxaHoAvo4eDIj8LAfotStzLT4eNBGzrdZvkNVQ1Tm+ebQvf3ut8rLHSR1eLm0Ucjyf4cZP9R/VN3XQ04429Fo41tDbY7pJH5G/qfNQLFs7S1dw0m3Qzkt73cT5LpYXsprsRO9KGRDpkdvu/KNB3qVw7MqPBW+kqpfSAe9pc9AHAJjmsala9ivruqmipKrHiREx7xz7vJaPieVjxPCBhXJklaXe02PgPwl3Fx8lMs358axn7PRsbFENAGixPfx718bOdnj8zuFVV7zabixuoM3Z7sfXxdzaapHgt7TG9955f36ORkHIUubX79jFTNNjLa9yDq2O/rP8Axeq3rOi9CYHgsOARCGnYGMHi487nHi5x6StymgbStaxjWta0ANa0WAA0AAHALIjziIiAiIgIiICIiAiIgIiICIiAiIgIiICIiAiIgIiICIiDXrqGOvbuyMa9vQRdRyXZ5QSm5gb4N/tUrWGsqmUTHSSOaxjRdznGwA6yg41LlOhwwbwp4WgC5c4DQDnN9FCsU2v0+HVDY6eISU7SRJI3S/8ApN4EDjc8ebpUO2n5+dmJ5igc9tK3Qjh6Q39Yjju8LNPaequy66rnL0niO0ilihEkR3yRcX4DT59SqHNWbZsccXPcQ08BfiPoOtRKklIPSOg8O1XHsw2fsrGsraotk3uVFFcEaGwfJbQkEaM4N57nhJhtW8Vjbi5mzjZq7Fi2qrG2h0LIiNZecFw5o+o6v59PWvBrd0WGgHMv1EZiIiAiIgIiICIiAiIgIiICIiAiIgIiICIiAiIgIiICIiAiIgjOc860+U2Xed+UjkQtPKPWfdb1nuuqUzTnGTOO8ZJDGG6w00Yc4E/iOlzxO8eA4BZNqOV5sEqnyOc+SOVxc2VxudfYcekcB1WUKp5XU7w5ps5puD0HvVw5ic8Xy4EGx4oyHfK6lWWVLWvLpXTOLjKXWte+nKvck6ngOIU9yDszfi27NVB0cHFrODpB/tb18TzdKsSI5kzJk+Zn2jG5EDy5XDQdQ953V8l6Dy5gkeXoGwRb2625u43JJ1J6Bc8wW5RUjKFjY42tYxos1rRYBZ1Jl0IiKAiIgIiICIiAiIgIiICIiAiIgIiICIiAiIgIiICIiAiIgIiINHGcJixqJ0UzQ5rhz8x5iOtef80ZBnwSoEbGPlbIbRFovf8AD2j5L0cisSkwrXIWzFmF7s9YGyTaFsfFjOs++7yHXxVlIiiiIiAiIgIiICIiAiIgIiICIiAiIgI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6" name="Picture 12" descr="http://www.active-robots.com/media/catalog/product/cache/1/image/9df78eab33525d08d6e5fb8d27136e95/3/w/3wire-pwm-cable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680" y="1019839"/>
            <a:ext cx="3243407" cy="3013421"/>
          </a:xfrm>
          <a:prstGeom prst="rect">
            <a:avLst/>
          </a:prstGeom>
          <a:noFill/>
        </p:spPr>
      </p:pic>
      <p:pic>
        <p:nvPicPr>
          <p:cNvPr id="1038" name="Picture 14" descr="http://a248.e.akamai.net/origin-cdn.volusion.com/vyfsn.knvgw/v/vspfiles/photos/am-0693-2.jpg?13457230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957" y="3553143"/>
            <a:ext cx="3018963" cy="232460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800436" y="1902691"/>
            <a:ext cx="1651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Black:  Ground</a:t>
            </a:r>
          </a:p>
          <a:p>
            <a:r>
              <a:rPr lang="en-US" dirty="0" smtClean="0"/>
              <a:t>    Red:  +5 volts</a:t>
            </a:r>
          </a:p>
          <a:p>
            <a:r>
              <a:rPr lang="en-US" dirty="0" smtClean="0"/>
              <a:t>White:  Signal</a:t>
            </a:r>
            <a:endParaRPr lang="en-US" dirty="0"/>
          </a:p>
        </p:txBody>
      </p:sp>
      <p:pic>
        <p:nvPicPr>
          <p:cNvPr id="17410" name="Picture 2" descr="http://cdn.instructables.com/FBV/GUPE/GQTN8NTA/FBVGUPEGQTN8NTA.MED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7095" y="3403282"/>
            <a:ext cx="4207152" cy="2398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Spike H-Bridge Relay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9302-4A16-4612-A4EA-FEEAD769366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862" y="1511299"/>
            <a:ext cx="3201555" cy="320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d3i5bpxkxvwmz.cloudfront.net/resized/images/remote/http_s.eeweb.com/members/circuit_projects/projects/2012/01/10/H-bridge-1326216112_352_2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7648" y="1899083"/>
            <a:ext cx="3352800" cy="2057401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22123" y="4304723"/>
          <a:ext cx="4381500" cy="13335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133350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OUTPUTS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Forward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Reverse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Indicator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Motor Function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 / Brake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+12v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Green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Forward Rotation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+12v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Reverse Rotation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+12v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+12v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 / Brake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66981" y="4590473"/>
            <a:ext cx="1817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WPILib Class:  Relay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613</Words>
  <Application>Microsoft Office PowerPoint</Application>
  <PresentationFormat>On-screen Show (4:3)</PresentationFormat>
  <Paragraphs>241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FRC Robot Electronics </vt:lpstr>
      <vt:lpstr>NI RoboRIO</vt:lpstr>
      <vt:lpstr>RoboRIO MXP</vt:lpstr>
      <vt:lpstr>Voltage Regulator Module</vt:lpstr>
      <vt:lpstr>Pneumatics Control Module</vt:lpstr>
      <vt:lpstr>Power Distribution Panel</vt:lpstr>
      <vt:lpstr>Motor Controllers</vt:lpstr>
      <vt:lpstr>PWM Cable</vt:lpstr>
      <vt:lpstr>Spike H-Bridge Relay</vt:lpstr>
      <vt:lpstr>Potentiometer</vt:lpstr>
      <vt:lpstr>Quadrature Encoder</vt:lpstr>
      <vt:lpstr>Gyro/Accelerometer</vt:lpstr>
      <vt:lpstr>Photoelectric Sensors</vt:lpstr>
      <vt:lpstr>Limit Switches</vt:lpstr>
      <vt:lpstr>Ultrasonic Rangefinder</vt:lpstr>
      <vt:lpstr>Hall Effect Sensors</vt:lpstr>
      <vt:lpstr>PID Controller</vt:lpstr>
    </vt:vector>
  </TitlesOfParts>
  <Company>NCK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 Electronics and Wiring </dc:title>
  <dc:creator>Neil Kruempel</dc:creator>
  <cp:lastModifiedBy>Neil Kruempel</cp:lastModifiedBy>
  <cp:revision>6</cp:revision>
  <dcterms:created xsi:type="dcterms:W3CDTF">2016-01-05T19:58:27Z</dcterms:created>
  <dcterms:modified xsi:type="dcterms:W3CDTF">2016-01-05T20:29:57Z</dcterms:modified>
</cp:coreProperties>
</file>